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3BAF19-35BF-43B5-ADA1-1209BE58E2B6}" type="datetimeFigureOut">
              <a:rPr lang="es-MX" smtClean="0"/>
              <a:pPr/>
              <a:t>17/10/2016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C4588B-FC8E-4015-816B-1520F28D9077}"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p14="http://schemas.microsoft.com/office/powerpoint/2010/main" xmlns=""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175" y="15875"/>
            <a:ext cx="3097213" cy="1252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3175" y="15875"/>
            <a:ext cx="3097213" cy="1252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3168352" cy="369332"/>
          </a:xfrm>
          <a:prstGeom prst="rect">
            <a:avLst/>
          </a:prstGeom>
          <a:noFill/>
        </p:spPr>
        <p:txBody>
          <a:bodyPr wrap="square" rtlCol="0">
            <a:spAutoFit/>
          </a:bodyPr>
          <a:lstStyle/>
          <a:p>
            <a:r>
              <a:rPr lang="es-MX" b="1" dirty="0">
                <a:solidFill>
                  <a:prstClr val="black"/>
                </a:solidFill>
              </a:rPr>
              <a:t>Indicador</a:t>
            </a:r>
          </a:p>
        </p:txBody>
      </p:sp>
      <p:sp>
        <p:nvSpPr>
          <p:cNvPr id="6" name="6 Rectángulo"/>
          <p:cNvSpPr/>
          <p:nvPr/>
        </p:nvSpPr>
        <p:spPr>
          <a:xfrm>
            <a:off x="1763688" y="1412776"/>
            <a:ext cx="6984776" cy="923330"/>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defRPr/>
            </a:pPr>
            <a:r>
              <a:rPr lang="es-MX" b="1" dirty="0">
                <a:solidFill>
                  <a:prstClr val="white"/>
                </a:solidFill>
                <a:cs typeface="Arial" charset="0"/>
              </a:rPr>
              <a:t>Suma de nuevos vehículos de inversión en el ecosistema emprendedor creados desde 2013 con el total de vehículos existentes a inicios de 2013</a:t>
            </a:r>
            <a:endParaRPr lang="es-ES" b="1" dirty="0">
              <a:solidFill>
                <a:prstClr val="white"/>
              </a:solidFill>
              <a:cs typeface="Arial" charset="0"/>
            </a:endParaRPr>
          </a:p>
        </p:txBody>
      </p:sp>
      <p:sp>
        <p:nvSpPr>
          <p:cNvPr id="9" name="TextBox 8"/>
          <p:cNvSpPr txBox="1"/>
          <p:nvPr/>
        </p:nvSpPr>
        <p:spPr>
          <a:xfrm>
            <a:off x="1619672" y="2780928"/>
            <a:ext cx="6768752" cy="1200329"/>
          </a:xfrm>
          <a:prstGeom prst="rect">
            <a:avLst/>
          </a:prstGeom>
          <a:noFill/>
        </p:spPr>
        <p:txBody>
          <a:bodyPr wrap="square" rtlCol="0">
            <a:spAutoFit/>
          </a:bodyPr>
          <a:lstStyle/>
          <a:p>
            <a:r>
              <a:rPr lang="es-MX" dirty="0">
                <a:solidFill>
                  <a:prstClr val="black"/>
                </a:solidFill>
              </a:rPr>
              <a:t>Mide los nuevos vehículos de inversión que se crean en el ecosistema emprendedor gracias a los apoyos del Fondo Nacional Emprendedor, en comparación con los vehículos de inversión que existían en el país previo a la creación del INADEM en 2013.</a:t>
            </a:r>
          </a:p>
        </p:txBody>
      </p:sp>
      <p:sp>
        <p:nvSpPr>
          <p:cNvPr id="10" name="Down Arrow 9"/>
          <p:cNvSpPr/>
          <p:nvPr/>
        </p:nvSpPr>
        <p:spPr>
          <a:xfrm>
            <a:off x="4644008" y="2348880"/>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pic>
        <p:nvPicPr>
          <p:cNvPr id="11" name="Picture 10" descr="niño preguntando.jpg"/>
          <p:cNvPicPr>
            <a:picLocks noChangeAspect="1"/>
          </p:cNvPicPr>
          <p:nvPr/>
        </p:nvPicPr>
        <p:blipFill>
          <a:blip r:embed="rId4" cstate="print"/>
          <a:stretch>
            <a:fillRect/>
          </a:stretch>
        </p:blipFill>
        <p:spPr>
          <a:xfrm>
            <a:off x="179512" y="2717477"/>
            <a:ext cx="1359595" cy="1359595"/>
          </a:xfrm>
          <a:prstGeom prst="rect">
            <a:avLst/>
          </a:prstGeom>
        </p:spPr>
      </p:pic>
      <p:sp>
        <p:nvSpPr>
          <p:cNvPr id="16" name="TextBox 15"/>
          <p:cNvSpPr txBox="1"/>
          <p:nvPr/>
        </p:nvSpPr>
        <p:spPr>
          <a:xfrm>
            <a:off x="179512" y="1763524"/>
            <a:ext cx="1584176" cy="646331"/>
          </a:xfrm>
          <a:prstGeom prst="rect">
            <a:avLst/>
          </a:prstGeom>
          <a:noFill/>
        </p:spPr>
        <p:txBody>
          <a:bodyPr wrap="square" rtlCol="0">
            <a:spAutoFit/>
          </a:bodyPr>
          <a:lstStyle/>
          <a:p>
            <a:r>
              <a:rPr lang="es-MX" b="1" dirty="0">
                <a:solidFill>
                  <a:prstClr val="black"/>
                </a:solidFill>
              </a:rPr>
              <a:t>Nivel: Componente</a:t>
            </a:r>
          </a:p>
        </p:txBody>
      </p:sp>
      <p:graphicFrame>
        <p:nvGraphicFramePr>
          <p:cNvPr id="18" name="Table 17"/>
          <p:cNvGraphicFramePr>
            <a:graphicFrameLocks noGrp="1"/>
          </p:cNvGraphicFramePr>
          <p:nvPr/>
        </p:nvGraphicFramePr>
        <p:xfrm>
          <a:off x="1835696" y="4725144"/>
          <a:ext cx="6192687" cy="1473200"/>
        </p:xfrm>
        <a:graphic>
          <a:graphicData uri="http://schemas.openxmlformats.org/drawingml/2006/table">
            <a:tbl>
              <a:tblPr firstRow="1" bandRow="1">
                <a:tableStyleId>{5C22544A-7EE6-4342-B048-85BDC9FD1C3A}</a:tableStyleId>
              </a:tblPr>
              <a:tblGrid>
                <a:gridCol w="3096344"/>
                <a:gridCol w="3096343"/>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370840">
                <a:tc>
                  <a:txBody>
                    <a:bodyPr/>
                    <a:lstStyle/>
                    <a:p>
                      <a:r>
                        <a:rPr lang="es-MX" sz="1400" dirty="0" smtClean="0"/>
                        <a:t>Suma de nuevos vehículos de inversión en el ecosistema emprendedor creados desde 2013</a:t>
                      </a:r>
                    </a:p>
                  </a:txBody>
                  <a:tcPr/>
                </a:tc>
                <a:tc>
                  <a:txBody>
                    <a:bodyPr/>
                    <a:lstStyle/>
                    <a:p>
                      <a:r>
                        <a:rPr lang="es-MX" sz="1400" dirty="0" smtClean="0"/>
                        <a:t>Total de vehículos de inversión en el ecosistema emprendedor existentes a inicios de 2013</a:t>
                      </a:r>
                    </a:p>
                  </a:txBody>
                  <a:tcPr/>
                </a:tc>
              </a:tr>
              <a:tr h="370840">
                <a:tc gridSpan="2">
                  <a:txBody>
                    <a:bodyPr/>
                    <a:lstStyle/>
                    <a:p>
                      <a:r>
                        <a:rPr lang="es-MX" sz="1400" kern="1200" dirty="0" smtClean="0">
                          <a:solidFill>
                            <a:schemeClr val="dk1"/>
                          </a:solidFill>
                          <a:latin typeface="+mn-lt"/>
                          <a:ea typeface="+mn-ea"/>
                          <a:cs typeface="+mn-cs"/>
                        </a:rPr>
                        <a:t>Frecuencia: Semestral</a:t>
                      </a:r>
                    </a:p>
                  </a:txBody>
                  <a:tcPr/>
                </a:tc>
                <a:tc hMerge="1">
                  <a:txBody>
                    <a:bodyPr/>
                    <a:lstStyle/>
                    <a:p>
                      <a:endParaRPr lang="es-MX" dirty="0"/>
                    </a:p>
                  </a:txBody>
                  <a:tcPr/>
                </a:tc>
              </a:tr>
            </a:tbl>
          </a:graphicData>
        </a:graphic>
      </p:graphicFrame>
      <p:sp>
        <p:nvSpPr>
          <p:cNvPr id="19" name="TextBox 18"/>
          <p:cNvSpPr txBox="1"/>
          <p:nvPr/>
        </p:nvSpPr>
        <p:spPr>
          <a:xfrm>
            <a:off x="1763688" y="4365104"/>
            <a:ext cx="3024336" cy="369332"/>
          </a:xfrm>
          <a:prstGeom prst="rect">
            <a:avLst/>
          </a:prstGeom>
          <a:noFill/>
        </p:spPr>
        <p:txBody>
          <a:bodyPr wrap="square" rtlCol="0">
            <a:spAutoFit/>
          </a:bodyPr>
          <a:lstStyle/>
          <a:p>
            <a:r>
              <a:rPr lang="es-MX" dirty="0">
                <a:solidFill>
                  <a:prstClr val="black"/>
                </a:solidFill>
              </a:rPr>
              <a:t>Variables para su medición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4277995"/>
            <a:ext cx="8424936" cy="2031325"/>
          </a:xfrm>
          <a:prstGeom prst="rect">
            <a:avLst/>
          </a:prstGeom>
          <a:noFill/>
        </p:spPr>
        <p:txBody>
          <a:bodyPr wrap="square" rtlCol="0">
            <a:spAutoFit/>
          </a:bodyPr>
          <a:lstStyle/>
          <a:p>
            <a:r>
              <a:rPr lang="es-MX" b="1" dirty="0">
                <a:solidFill>
                  <a:prstClr val="black"/>
                </a:solidFill>
              </a:rPr>
              <a:t>Medios de verificación</a:t>
            </a:r>
          </a:p>
          <a:p>
            <a:endParaRPr lang="es-MX" b="1" dirty="0">
              <a:solidFill>
                <a:prstClr val="black"/>
              </a:solidFill>
            </a:endParaRPr>
          </a:p>
          <a:p>
            <a:pPr>
              <a:buFont typeface="Arial" pitchFamily="34" charset="0"/>
              <a:buChar char="•"/>
            </a:pPr>
            <a:r>
              <a:rPr lang="es-MX" dirty="0">
                <a:solidFill>
                  <a:prstClr val="black"/>
                </a:solidFill>
              </a:rPr>
              <a:t>  Resultados convocatoria 3.6 Desarrollo del Ecosistema de Capital Emprendedor disponibles en el link:</a:t>
            </a:r>
          </a:p>
          <a:p>
            <a:r>
              <a:rPr lang="es-ES_tradnl" dirty="0" smtClean="0">
                <a:solidFill>
                  <a:prstClr val="black"/>
                </a:solidFill>
              </a:rPr>
              <a:t>https://inadem-ntfg9dkg301jobi1zkue.netdna-ssl.com/wp-content/uploads/2016/08/cat_tres_3_2-1.pdf</a:t>
            </a:r>
            <a:endParaRPr lang="es-MX" dirty="0">
              <a:solidFill>
                <a:prstClr val="black"/>
              </a:solidFill>
            </a:endParaRPr>
          </a:p>
          <a:p>
            <a:endParaRPr lang="es-MX" dirty="0">
              <a:solidFill>
                <a:prstClr val="black"/>
              </a:solidFill>
            </a:endParaRPr>
          </a:p>
        </p:txBody>
      </p:sp>
      <p:sp>
        <p:nvSpPr>
          <p:cNvPr id="3" name="16 Rectángulo"/>
          <p:cNvSpPr/>
          <p:nvPr/>
        </p:nvSpPr>
        <p:spPr>
          <a:xfrm>
            <a:off x="1043608" y="1268760"/>
            <a:ext cx="7200800"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2015 y avance alcanzado</a:t>
            </a:r>
            <a:endParaRPr lang="es-ES" b="1" dirty="0">
              <a:solidFill>
                <a:prstClr val="white"/>
              </a:solidFill>
            </a:endParaRPr>
          </a:p>
        </p:txBody>
      </p:sp>
      <p:graphicFrame>
        <p:nvGraphicFramePr>
          <p:cNvPr id="6" name="Table 5"/>
          <p:cNvGraphicFramePr>
            <a:graphicFrameLocks noGrp="1"/>
          </p:cNvGraphicFramePr>
          <p:nvPr/>
        </p:nvGraphicFramePr>
        <p:xfrm>
          <a:off x="1043607" y="1681232"/>
          <a:ext cx="7128794" cy="2225040"/>
        </p:xfrm>
        <a:graphic>
          <a:graphicData uri="http://schemas.openxmlformats.org/drawingml/2006/table">
            <a:tbl>
              <a:tblPr firstRow="1" bandRow="1">
                <a:tableStyleId>{8799B23B-EC83-4686-B30A-512413B5E67A}</a:tableStyleId>
              </a:tblPr>
              <a:tblGrid>
                <a:gridCol w="1224137"/>
                <a:gridCol w="1872208"/>
                <a:gridCol w="4032449"/>
              </a:tblGrid>
              <a:tr h="370840">
                <a:tc>
                  <a:txBody>
                    <a:bodyPr/>
                    <a:lstStyle/>
                    <a:p>
                      <a:pPr algn="ctr"/>
                      <a:r>
                        <a:rPr lang="es-MX" dirty="0" smtClean="0"/>
                        <a:t>Meta anual</a:t>
                      </a:r>
                      <a:endParaRPr lang="es-MX" dirty="0"/>
                    </a:p>
                  </a:txBody>
                  <a:tcPr/>
                </a:tc>
                <a:tc>
                  <a:txBody>
                    <a:bodyPr/>
                    <a:lstStyle/>
                    <a:p>
                      <a:pPr algn="ctr"/>
                      <a:r>
                        <a:rPr lang="es-MX" dirty="0" smtClean="0"/>
                        <a:t>Avance</a:t>
                      </a:r>
                      <a:r>
                        <a:rPr lang="es-MX" baseline="0" dirty="0" smtClean="0"/>
                        <a:t> Diciembre 2015</a:t>
                      </a:r>
                      <a:endParaRPr lang="es-MX" dirty="0"/>
                    </a:p>
                  </a:txBody>
                  <a:tcPr/>
                </a:tc>
                <a:tc>
                  <a:txBody>
                    <a:bodyPr/>
                    <a:lstStyle/>
                    <a:p>
                      <a:pPr algn="ctr"/>
                      <a:r>
                        <a:rPr lang="es-MX" dirty="0" smtClean="0"/>
                        <a:t>Observaciones</a:t>
                      </a:r>
                      <a:endParaRPr lang="es-MX" dirty="0"/>
                    </a:p>
                  </a:txBody>
                  <a:tcPr/>
                </a:tc>
              </a:tr>
              <a:tr h="370840">
                <a:tc>
                  <a:txBody>
                    <a:bodyPr/>
                    <a:lstStyle/>
                    <a:p>
                      <a:pPr algn="ctr"/>
                      <a:r>
                        <a:rPr lang="es-MX" sz="1400" dirty="0" smtClean="0"/>
                        <a:t>133%</a:t>
                      </a:r>
                      <a:endParaRPr lang="es-MX" sz="1400" dirty="0"/>
                    </a:p>
                  </a:txBody>
                  <a:tcPr/>
                </a:tc>
                <a:tc>
                  <a:txBody>
                    <a:bodyPr/>
                    <a:lstStyle/>
                    <a:p>
                      <a:pPr algn="ctr"/>
                      <a:r>
                        <a:rPr lang="es-MX" sz="1400" dirty="0" smtClean="0"/>
                        <a:t>160% </a:t>
                      </a:r>
                    </a:p>
                  </a:txBody>
                  <a:tcPr/>
                </a:tc>
                <a:tc>
                  <a:txBody>
                    <a:bodyPr/>
                    <a:lstStyle/>
                    <a:p>
                      <a:pPr algn="ctr"/>
                      <a:r>
                        <a:rPr lang="es-MX" sz="1400" baseline="0" dirty="0" smtClean="0"/>
                        <a:t>A través de la convocatoria 3.6 se crearon siete nuevos vehículos de inversión, con lo que se  alcanza una meta de 24 nuevos vehículos de inversión en el ecosistema emprendedor desde la creación del INADEM. Previo a la creación del INADEM existían 15 vehículos de inversión conforme a la Asociación  Mexicana de Capital Privado (AMEXCAP)</a:t>
                      </a:r>
                      <a:endParaRPr lang="es-MX" sz="1400" dirty="0"/>
                    </a:p>
                  </a:txBody>
                  <a:tcPr/>
                </a:tc>
              </a:tr>
            </a:tbl>
          </a:graphicData>
        </a:graphic>
      </p:graphicFrame>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204</Words>
  <Application>Microsoft Office PowerPoint</Application>
  <PresentationFormat>On-screen Show (4:3)</PresentationFormat>
  <Paragraphs>22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8</cp:revision>
  <dcterms:created xsi:type="dcterms:W3CDTF">2015-09-21T16:57:35Z</dcterms:created>
  <dcterms:modified xsi:type="dcterms:W3CDTF">2016-10-18T03:51:13Z</dcterms:modified>
</cp:coreProperties>
</file>